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9"/>
  </p:notesMasterIdLst>
  <p:handoutMasterIdLst>
    <p:handoutMasterId r:id="rId20"/>
  </p:handoutMasterIdLst>
  <p:sldIdLst>
    <p:sldId id="285" r:id="rId4"/>
    <p:sldId id="325" r:id="rId5"/>
    <p:sldId id="326" r:id="rId6"/>
    <p:sldId id="332" r:id="rId7"/>
    <p:sldId id="329" r:id="rId8"/>
    <p:sldId id="335" r:id="rId9"/>
    <p:sldId id="264" r:id="rId10"/>
    <p:sldId id="265" r:id="rId11"/>
    <p:sldId id="333" r:id="rId12"/>
    <p:sldId id="323" r:id="rId13"/>
    <p:sldId id="327" r:id="rId14"/>
    <p:sldId id="328" r:id="rId15"/>
    <p:sldId id="330" r:id="rId16"/>
    <p:sldId id="321" r:id="rId17"/>
    <p:sldId id="331" r:id="rId18"/>
  </p:sldIdLst>
  <p:sldSz cx="12192000" cy="6858000"/>
  <p:notesSz cx="6858000" cy="9144000"/>
  <p:embeddedFontLst>
    <p:embeddedFont>
      <p:font typeface="Adobe Garamond Pro" panose="02020502060506020403" pitchFamily="18" charset="0"/>
      <p:regular r:id="rId21"/>
      <p: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0000"/>
    <a:srgbClr val="80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68053"/>
  </p:normalViewPr>
  <p:slideViewPr>
    <p:cSldViewPr snapToGrid="0" snapToObjects="1">
      <p:cViewPr varScale="1">
        <p:scale>
          <a:sx n="72" d="100"/>
          <a:sy n="72" d="100"/>
        </p:scale>
        <p:origin x="1024" y="200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tiff>
</file>

<file path=ppt/media/image18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244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137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564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9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867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9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21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282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880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14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879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931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719EF8-86DF-2A43-819E-4665FC71BE2D}"/>
              </a:ext>
            </a:extLst>
          </p:cNvPr>
          <p:cNvSpPr/>
          <p:nvPr/>
        </p:nvSpPr>
        <p:spPr>
          <a:xfrm>
            <a:off x="6005698" y="2306571"/>
            <a:ext cx="2695873" cy="2615289"/>
          </a:xfrm>
          <a:prstGeom prst="rect">
            <a:avLst/>
          </a:prstGeom>
          <a:ln w="63500">
            <a:solidFill>
              <a:srgbClr val="7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B1D22D3-5AEE-794A-82C0-D0D41F7B1DFA}"/>
              </a:ext>
            </a:extLst>
          </p:cNvPr>
          <p:cNvGrpSpPr/>
          <p:nvPr/>
        </p:nvGrpSpPr>
        <p:grpSpPr>
          <a:xfrm>
            <a:off x="9122679" y="3002415"/>
            <a:ext cx="2379873" cy="1833912"/>
            <a:chOff x="2537460" y="1444323"/>
            <a:chExt cx="2240280" cy="933120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59DF56E-FE57-404E-8806-D30513B2543D}"/>
                </a:ext>
              </a:extLst>
            </p:cNvPr>
            <p:cNvSpPr/>
            <p:nvPr/>
          </p:nvSpPr>
          <p:spPr>
            <a:xfrm>
              <a:off x="2537460" y="1444323"/>
              <a:ext cx="2240280" cy="3906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Deployment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CEEEEE2C-0977-EC4D-BEC7-365444A81747}"/>
                </a:ext>
              </a:extLst>
            </p:cNvPr>
            <p:cNvSpPr/>
            <p:nvPr/>
          </p:nvSpPr>
          <p:spPr>
            <a:xfrm>
              <a:off x="2537460" y="1834987"/>
              <a:ext cx="2240280" cy="54245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Performance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Evasion and attacks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Model drift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Impact on stakeholders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47CE830-0AE7-DE42-92D2-A882C95A4293}"/>
              </a:ext>
            </a:extLst>
          </p:cNvPr>
          <p:cNvGrpSpPr/>
          <p:nvPr/>
        </p:nvGrpSpPr>
        <p:grpSpPr>
          <a:xfrm>
            <a:off x="6174260" y="3019324"/>
            <a:ext cx="2921916" cy="1837944"/>
            <a:chOff x="6174260" y="3019324"/>
            <a:chExt cx="2921916" cy="1837944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F180C12-516B-044D-B995-07D8CF2CCC0A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DCFDDA26-FDF5-B24D-94FF-EB63828FC749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/>
                  <a:t>Modeling</a:t>
                </a: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8865AEB1-5E0A-4D4C-B98B-F3743B7C855F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Efficiency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Accuracy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Interpretability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Adversarial resistance</a:t>
                </a:r>
              </a:p>
            </p:txBody>
          </p:sp>
        </p:grpSp>
        <p:sp>
          <p:nvSpPr>
            <p:cNvPr id="82" name="Right Arrow 81">
              <a:extLst>
                <a:ext uri="{FF2B5EF4-FFF2-40B4-BE49-F238E27FC236}">
                  <a16:creationId xmlns:a16="http://schemas.microsoft.com/office/drawing/2014/main" id="{7529465F-E85B-3349-B4DA-A88F90BE5EB0}"/>
                </a:ext>
              </a:extLst>
            </p:cNvPr>
            <p:cNvSpPr/>
            <p:nvPr/>
          </p:nvSpPr>
          <p:spPr>
            <a:xfrm>
              <a:off x="8771482" y="3831748"/>
              <a:ext cx="324694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6A190AC4-281E-D142-85A7-0EB42BD83FEC}"/>
              </a:ext>
            </a:extLst>
          </p:cNvPr>
          <p:cNvGrpSpPr/>
          <p:nvPr/>
        </p:nvGrpSpPr>
        <p:grpSpPr>
          <a:xfrm>
            <a:off x="2119973" y="157291"/>
            <a:ext cx="2823827" cy="1379266"/>
            <a:chOff x="2119973" y="316759"/>
            <a:chExt cx="2823827" cy="1833908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76246E91-D086-6648-96C3-70B2B82841FF}"/>
                </a:ext>
              </a:extLst>
            </p:cNvPr>
            <p:cNvSpPr/>
            <p:nvPr/>
          </p:nvSpPr>
          <p:spPr>
            <a:xfrm>
              <a:off x="2119974" y="31675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Adversaries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95C43885-E05D-8642-A476-796414EB713D}"/>
                </a:ext>
              </a:extLst>
            </p:cNvPr>
            <p:cNvSpPr/>
            <p:nvPr/>
          </p:nvSpPr>
          <p:spPr>
            <a:xfrm>
              <a:off x="2119973" y="106408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Attacker’s goals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Attacker’s capabilities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Robustness of model/feature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B14134E-AF4E-2E4B-9F47-945123EF3318}"/>
              </a:ext>
            </a:extLst>
          </p:cNvPr>
          <p:cNvGrpSpPr/>
          <p:nvPr/>
        </p:nvGrpSpPr>
        <p:grpSpPr>
          <a:xfrm>
            <a:off x="7413333" y="157291"/>
            <a:ext cx="2823827" cy="1379266"/>
            <a:chOff x="7413333" y="398039"/>
            <a:chExt cx="2823827" cy="1833908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AB25FFB-3797-D444-975A-94C1B00EB8A8}"/>
                </a:ext>
              </a:extLst>
            </p:cNvPr>
            <p:cNvSpPr/>
            <p:nvPr/>
          </p:nvSpPr>
          <p:spPr>
            <a:xfrm>
              <a:off x="7413334" y="39803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Ethics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E1CA3BB-7A9C-F342-97ED-07D5D0D09BB6}"/>
                </a:ext>
              </a:extLst>
            </p:cNvPr>
            <p:cNvSpPr/>
            <p:nvPr/>
          </p:nvSpPr>
          <p:spPr>
            <a:xfrm>
              <a:off x="7413333" y="114536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Privacy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Fairness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Transparency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78BA6C8E-4BE4-0147-A59D-1F298C038C84}"/>
              </a:ext>
            </a:extLst>
          </p:cNvPr>
          <p:cNvSpPr txBox="1"/>
          <p:nvPr/>
        </p:nvSpPr>
        <p:spPr>
          <a:xfrm>
            <a:off x="8252821" y="190762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4</a:t>
            </a:r>
          </a:p>
        </p:txBody>
      </p:sp>
      <p:sp>
        <p:nvSpPr>
          <p:cNvPr id="92" name="Right Brace 91">
            <a:extLst>
              <a:ext uri="{FF2B5EF4-FFF2-40B4-BE49-F238E27FC236}">
                <a16:creationId xmlns:a16="http://schemas.microsoft.com/office/drawing/2014/main" id="{6D230133-D554-E14C-89AB-7A5F4D90B9DA}"/>
              </a:ext>
            </a:extLst>
          </p:cNvPr>
          <p:cNvSpPr/>
          <p:nvPr/>
        </p:nvSpPr>
        <p:spPr>
          <a:xfrm rot="5400000">
            <a:off x="8677878" y="370022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44B2850-F1B8-A14F-ABA2-636346672794}"/>
              </a:ext>
            </a:extLst>
          </p:cNvPr>
          <p:cNvSpPr txBox="1"/>
          <p:nvPr/>
        </p:nvSpPr>
        <p:spPr>
          <a:xfrm>
            <a:off x="2720032" y="1900999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Modules 2 – 4</a:t>
            </a:r>
          </a:p>
        </p:txBody>
      </p:sp>
      <p:sp>
        <p:nvSpPr>
          <p:cNvPr id="94" name="Right Brace 93">
            <a:extLst>
              <a:ext uri="{FF2B5EF4-FFF2-40B4-BE49-F238E27FC236}">
                <a16:creationId xmlns:a16="http://schemas.microsoft.com/office/drawing/2014/main" id="{A96CE794-0550-4841-A668-1E48C4800572}"/>
              </a:ext>
            </a:extLst>
          </p:cNvPr>
          <p:cNvSpPr/>
          <p:nvPr/>
        </p:nvSpPr>
        <p:spPr>
          <a:xfrm rot="5400000">
            <a:off x="3396880" y="363397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E1BA7C9-F2E1-B542-ACF4-5EE8B2A0B006}"/>
              </a:ext>
            </a:extLst>
          </p:cNvPr>
          <p:cNvSpPr txBox="1"/>
          <p:nvPr/>
        </p:nvSpPr>
        <p:spPr>
          <a:xfrm>
            <a:off x="5317465" y="521404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3</a:t>
            </a:r>
          </a:p>
        </p:txBody>
      </p:sp>
      <p:sp>
        <p:nvSpPr>
          <p:cNvPr id="96" name="Right Brace 95">
            <a:extLst>
              <a:ext uri="{FF2B5EF4-FFF2-40B4-BE49-F238E27FC236}">
                <a16:creationId xmlns:a16="http://schemas.microsoft.com/office/drawing/2014/main" id="{4EEDDEBC-D338-6647-A00D-72D190971090}"/>
              </a:ext>
            </a:extLst>
          </p:cNvPr>
          <p:cNvSpPr/>
          <p:nvPr/>
        </p:nvSpPr>
        <p:spPr>
          <a:xfrm rot="5400000">
            <a:off x="5748284" y="2409998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Arrow: Bent 7">
            <a:extLst>
              <a:ext uri="{FF2B5EF4-FFF2-40B4-BE49-F238E27FC236}">
                <a16:creationId xmlns:a16="http://schemas.microsoft.com/office/drawing/2014/main" id="{A36B21A3-F68E-4846-B1DD-1C4673398873}"/>
              </a:ext>
            </a:extLst>
          </p:cNvPr>
          <p:cNvSpPr/>
          <p:nvPr/>
        </p:nvSpPr>
        <p:spPr>
          <a:xfrm rot="5400000">
            <a:off x="11074872" y="4349213"/>
            <a:ext cx="1399032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8" name="Arrow: Bent 56">
            <a:extLst>
              <a:ext uri="{FF2B5EF4-FFF2-40B4-BE49-F238E27FC236}">
                <a16:creationId xmlns:a16="http://schemas.microsoft.com/office/drawing/2014/main" id="{70A4A42A-83E3-DA4E-85E2-0492BC52FD28}"/>
              </a:ext>
            </a:extLst>
          </p:cNvPr>
          <p:cNvSpPr/>
          <p:nvPr/>
        </p:nvSpPr>
        <p:spPr>
          <a:xfrm rot="10800000">
            <a:off x="1909428" y="5393638"/>
            <a:ext cx="10058400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60418BF-964A-AE4A-B98B-4EB24B980530}"/>
              </a:ext>
            </a:extLst>
          </p:cNvPr>
          <p:cNvGrpSpPr/>
          <p:nvPr/>
        </p:nvGrpSpPr>
        <p:grpSpPr>
          <a:xfrm>
            <a:off x="3225650" y="3019324"/>
            <a:ext cx="2731600" cy="1837944"/>
            <a:chOff x="6174260" y="3019324"/>
            <a:chExt cx="2731600" cy="1837944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1FC1B7E3-D39F-5748-9843-9D2EF4BDC192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D9F3354-2D9A-A64D-A741-776A2FF722BA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/>
                  <a:t>Data Representation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284367-0F5D-9D46-A693-333D997C0349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Data cleaning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Missing data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Feature selection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Consider fairness</a:t>
                </a:r>
              </a:p>
            </p:txBody>
          </p:sp>
        </p:grpSp>
        <p:sp>
          <p:nvSpPr>
            <p:cNvPr id="101" name="Right Arrow 41">
              <a:extLst>
                <a:ext uri="{FF2B5EF4-FFF2-40B4-BE49-F238E27FC236}">
                  <a16:creationId xmlns:a16="http://schemas.microsoft.com/office/drawing/2014/main" id="{A5D754ED-D74A-1B46-A3D0-61B5C2AB8942}"/>
                </a:ext>
              </a:extLst>
            </p:cNvPr>
            <p:cNvSpPr/>
            <p:nvPr/>
          </p:nvSpPr>
          <p:spPr>
            <a:xfrm>
              <a:off x="8554674" y="3831748"/>
              <a:ext cx="351186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B7A915A-F171-474A-BB4D-E48FEC3425B4}"/>
              </a:ext>
            </a:extLst>
          </p:cNvPr>
          <p:cNvGrpSpPr/>
          <p:nvPr/>
        </p:nvGrpSpPr>
        <p:grpSpPr>
          <a:xfrm>
            <a:off x="277036" y="3019324"/>
            <a:ext cx="2921916" cy="1837944"/>
            <a:chOff x="6174260" y="3019324"/>
            <a:chExt cx="2921916" cy="1837944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B5840AD-4ADE-3B4B-B6D6-E763977C6DE7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0349BEB7-B498-8843-9A70-9709DEE53DBC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/>
                  <a:t>Identify Goals &amp; Collect Data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919F090-A984-3643-9ED9-B4935CAB3C55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Pinpoint needs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Data acquisition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Data labeling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Data exploration</a:t>
                </a:r>
              </a:p>
            </p:txBody>
          </p:sp>
        </p:grpSp>
        <p:sp>
          <p:nvSpPr>
            <p:cNvPr id="106" name="Right Arrow 41">
              <a:extLst>
                <a:ext uri="{FF2B5EF4-FFF2-40B4-BE49-F238E27FC236}">
                  <a16:creationId xmlns:a16="http://schemas.microsoft.com/office/drawing/2014/main" id="{8B75A199-98E2-B143-A0FB-CB7FE1AC7C40}"/>
                </a:ext>
              </a:extLst>
            </p:cNvPr>
            <p:cNvSpPr/>
            <p:nvPr/>
          </p:nvSpPr>
          <p:spPr>
            <a:xfrm>
              <a:off x="8554674" y="3831748"/>
              <a:ext cx="541502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9A934E96-463A-0440-A42D-F97DC15561CB}"/>
              </a:ext>
            </a:extLst>
          </p:cNvPr>
          <p:cNvSpPr txBox="1"/>
          <p:nvPr/>
        </p:nvSpPr>
        <p:spPr>
          <a:xfrm>
            <a:off x="6795077" y="2305192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Module 1</a:t>
            </a:r>
          </a:p>
        </p:txBody>
      </p:sp>
      <p:sp>
        <p:nvSpPr>
          <p:cNvPr id="110" name="Right Brace 109">
            <a:extLst>
              <a:ext uri="{FF2B5EF4-FFF2-40B4-BE49-F238E27FC236}">
                <a16:creationId xmlns:a16="http://schemas.microsoft.com/office/drawing/2014/main" id="{254D9A82-629B-A248-A0BE-A7D5433691F6}"/>
              </a:ext>
            </a:extLst>
          </p:cNvPr>
          <p:cNvSpPr/>
          <p:nvPr/>
        </p:nvSpPr>
        <p:spPr>
          <a:xfrm rot="-5400000">
            <a:off x="7227092" y="1675696"/>
            <a:ext cx="274320" cy="233172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A0FE001-436E-ED4F-98EB-8778FA9AAE34}"/>
              </a:ext>
            </a:extLst>
          </p:cNvPr>
          <p:cNvSpPr txBox="1"/>
          <p:nvPr/>
        </p:nvSpPr>
        <p:spPr>
          <a:xfrm>
            <a:off x="2368853" y="230519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2</a:t>
            </a:r>
          </a:p>
        </p:txBody>
      </p:sp>
      <p:sp>
        <p:nvSpPr>
          <p:cNvPr id="112" name="Right Brace 111">
            <a:extLst>
              <a:ext uri="{FF2B5EF4-FFF2-40B4-BE49-F238E27FC236}">
                <a16:creationId xmlns:a16="http://schemas.microsoft.com/office/drawing/2014/main" id="{44924311-BD86-D840-BB22-6D984C9E88C2}"/>
              </a:ext>
            </a:extLst>
          </p:cNvPr>
          <p:cNvSpPr/>
          <p:nvPr/>
        </p:nvSpPr>
        <p:spPr>
          <a:xfrm rot="-5400000">
            <a:off x="2799672" y="203511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Arrow: Bent 74">
            <a:extLst>
              <a:ext uri="{FF2B5EF4-FFF2-40B4-BE49-F238E27FC236}">
                <a16:creationId xmlns:a16="http://schemas.microsoft.com/office/drawing/2014/main" id="{5E9E6031-7562-FE4A-9614-5C0B0B71C442}"/>
              </a:ext>
            </a:extLst>
          </p:cNvPr>
          <p:cNvSpPr/>
          <p:nvPr/>
        </p:nvSpPr>
        <p:spPr>
          <a:xfrm rot="16200000">
            <a:off x="1098783" y="5103364"/>
            <a:ext cx="960120" cy="52120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DDDEF7-C159-324F-95FC-A2C0587C3B71}"/>
              </a:ext>
            </a:extLst>
          </p:cNvPr>
          <p:cNvGrpSpPr/>
          <p:nvPr/>
        </p:nvGrpSpPr>
        <p:grpSpPr>
          <a:xfrm>
            <a:off x="7132320" y="205401"/>
            <a:ext cx="5059680" cy="5776183"/>
            <a:chOff x="7104378" y="205401"/>
            <a:chExt cx="5087622" cy="58080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85D7F3A-1E0E-A14E-A550-1EF9A6CA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64B493-7754-0C48-ACA9-F2194A007977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2F5A64-4134-BB48-A033-5463AB46CC77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79C2A5-3264-CE45-9B65-FA3109253E02}"/>
                </a:ext>
              </a:extLst>
            </p:cNvPr>
            <p:cNvSpPr/>
            <p:nvPr/>
          </p:nvSpPr>
          <p:spPr>
            <a:xfrm>
              <a:off x="9739745" y="1440872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F43305C-5123-6B42-B00C-8C5C2C303686}"/>
                </a:ext>
              </a:extLst>
            </p:cNvPr>
            <p:cNvSpPr/>
            <p:nvPr/>
          </p:nvSpPr>
          <p:spPr>
            <a:xfrm>
              <a:off x="9019309" y="3796625"/>
              <a:ext cx="1234340" cy="664760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A96B150-9E46-7F41-99CB-68D8C959FB1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FCB920C-CB24-8C4D-B69B-B52837402289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7E896D3-50E2-454A-A5C4-12E4B6E68412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EEAB372-A959-E042-8C7B-F51597A80186}"/>
                </a:ext>
              </a:extLst>
            </p:cNvPr>
            <p:cNvSpPr/>
            <p:nvPr/>
          </p:nvSpPr>
          <p:spPr>
            <a:xfrm>
              <a:off x="9947568" y="477149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69E7BAF-CC2C-874E-999E-D71CFD88DA50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50F6736-89ED-1F4C-8A06-95C8E27EAF66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3CE2FD2-EA58-534D-AF92-9EF42C98161B}"/>
                </a:ext>
              </a:extLst>
            </p:cNvPr>
            <p:cNvSpPr/>
            <p:nvPr/>
          </p:nvSpPr>
          <p:spPr>
            <a:xfrm flipV="1">
              <a:off x="10911223" y="552091"/>
              <a:ext cx="902049" cy="209428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5E4ABCC-755C-B341-85DF-C0B32E0EE03F}"/>
                </a:ext>
              </a:extLst>
            </p:cNvPr>
            <p:cNvSpPr/>
            <p:nvPr/>
          </p:nvSpPr>
          <p:spPr>
            <a:xfrm flipV="1">
              <a:off x="10009174" y="205401"/>
              <a:ext cx="631117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Understand the </a:t>
            </a:r>
            <a:r>
              <a:rPr lang="en-US" b="1" dirty="0">
                <a:solidFill>
                  <a:srgbClr val="7F0000"/>
                </a:solidFill>
              </a:rPr>
              <a:t>basic concepts</a:t>
            </a:r>
            <a:r>
              <a:rPr lang="en-US" dirty="0"/>
              <a:t> underlying the practice of ML</a:t>
            </a:r>
          </a:p>
          <a:p>
            <a:r>
              <a:rPr lang="en-US" dirty="0"/>
              <a:t>Identify </a:t>
            </a:r>
            <a:r>
              <a:rPr lang="en-US" b="1" dirty="0">
                <a:solidFill>
                  <a:srgbClr val="7F0000"/>
                </a:solidFill>
              </a:rPr>
              <a:t>practical scenarios…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where ML can play a key role in cybersecurity</a:t>
            </a:r>
          </a:p>
          <a:p>
            <a:r>
              <a:rPr lang="en-US" dirty="0"/>
              <a:t>Analyze ML models using </a:t>
            </a:r>
            <a:r>
              <a:rPr lang="en-US" b="1" dirty="0">
                <a:solidFill>
                  <a:srgbClr val="7F0000"/>
                </a:solidFill>
              </a:rPr>
              <a:t>statistical tools …</a:t>
            </a:r>
            <a:endParaRPr lang="en-US" dirty="0"/>
          </a:p>
          <a:p>
            <a:pPr lvl="1"/>
            <a:r>
              <a:rPr lang="en-US" dirty="0"/>
              <a:t>and choose the best model for a use case!</a:t>
            </a:r>
          </a:p>
          <a:p>
            <a:r>
              <a:rPr lang="en-US" dirty="0"/>
              <a:t>Implement </a:t>
            </a:r>
            <a:r>
              <a:rPr lang="en-US"/>
              <a:t>for </a:t>
            </a:r>
            <a:r>
              <a:rPr lang="en-US" b="1">
                <a:solidFill>
                  <a:srgbClr val="7F0000"/>
                </a:solidFill>
              </a:rPr>
              <a:t>security </a:t>
            </a:r>
            <a:r>
              <a:rPr lang="en-US" b="1" dirty="0">
                <a:solidFill>
                  <a:srgbClr val="7F0000"/>
                </a:solidFill>
              </a:rPr>
              <a:t>applications</a:t>
            </a:r>
            <a:r>
              <a:rPr lang="en-US" dirty="0"/>
              <a:t> a variety of ML models</a:t>
            </a:r>
          </a:p>
          <a:p>
            <a:pPr lvl="1"/>
            <a:r>
              <a:rPr lang="en-US" dirty="0"/>
              <a:t>E.g., from classical approaches such as logistic regression to representation learning methods such as convolutional neural networks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45A96B5-7A22-9047-9B1B-F3EEA32BC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of this module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89F7B9-27F0-D04D-829D-674461F15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Pre-recorded video lectures </a:t>
            </a:r>
          </a:p>
          <a:p>
            <a:pPr lvl="1"/>
            <a:r>
              <a:rPr lang="en-US" dirty="0"/>
              <a:t>The statistical learning framework</a:t>
            </a:r>
          </a:p>
          <a:p>
            <a:pPr lvl="1"/>
            <a:r>
              <a:rPr lang="en-US" dirty="0"/>
              <a:t>Supervised learning</a:t>
            </a:r>
          </a:p>
          <a:p>
            <a:pPr lvl="1"/>
            <a:r>
              <a:rPr lang="en-US" dirty="0"/>
              <a:t>Neural networks and deep learning</a:t>
            </a:r>
          </a:p>
          <a:p>
            <a:pPr lvl="1"/>
            <a:r>
              <a:rPr lang="en-US" dirty="0"/>
              <a:t>Unsupervised learning</a:t>
            </a:r>
          </a:p>
          <a:p>
            <a:pPr lvl="1"/>
            <a:r>
              <a:rPr lang="en-US" dirty="0"/>
              <a:t>A primer to ML in python</a:t>
            </a:r>
          </a:p>
          <a:p>
            <a:pPr lvl="1"/>
            <a:endParaRPr lang="en-US" dirty="0"/>
          </a:p>
          <a:p>
            <a:r>
              <a:rPr lang="en-US" b="1" dirty="0"/>
              <a:t>Exercises and extended reading materials</a:t>
            </a:r>
          </a:p>
          <a:p>
            <a:pPr lvl="1"/>
            <a:endParaRPr lang="en-US" dirty="0"/>
          </a:p>
          <a:p>
            <a:r>
              <a:rPr lang="en-US" b="1" dirty="0"/>
              <a:t>In-class discussions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87100-DB3F-7444-91B2-EE70549D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87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A67ABBD-AE67-914D-99D9-1ECEB0AE8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Use Cases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E083C-0B64-F141-AB6B-7353FC604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FC3DA3-5003-104F-9AD8-40AE1C0DC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6800" y="1730895"/>
            <a:ext cx="2671535" cy="29676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837F92D-2D85-994B-ACC8-27FFC548F0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07" y="1730894"/>
            <a:ext cx="4198495" cy="34635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6F83DC-0786-5C48-8E2D-435D87DFF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92071" y="1730894"/>
            <a:ext cx="4077345" cy="296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157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516570"/>
            <a:ext cx="3581401" cy="182486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Alan Turing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19</a:t>
            </a:r>
            <a:r>
              <a:rPr lang="en-US"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47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"what we want is a machine that can </a:t>
            </a:r>
            <a:r>
              <a:rPr lang="en-US"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 from experience</a:t>
            </a:r>
            <a:r>
              <a:rPr lang="en-US"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." London Mathematical Society.</a:t>
            </a:r>
            <a:endParaRPr sz="2109" b="1" dirty="0">
              <a:solidFill>
                <a:srgbClr val="002B3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Overlooked No More: Alan Turing, Condemned Code Breaker and Computer  Visionary - The New York Times">
            <a:extLst>
              <a:ext uri="{FF2B5EF4-FFF2-40B4-BE49-F238E27FC236}">
                <a16:creationId xmlns:a16="http://schemas.microsoft.com/office/drawing/2014/main" id="{C335AD37-8FE2-2D45-A066-74350249DF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413" y="1686162"/>
            <a:ext cx="6770861" cy="3805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  <a:r>
              <a:rPr lang="en-US"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</a:t>
            </a:r>
            <a:endParaRPr sz="2109" dirty="0">
              <a:solidFill>
                <a:srgbClr val="002B3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12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lated discip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+mn-lt"/>
              </a:rPr>
              <a:t>Related </a:t>
            </a:r>
            <a:r>
              <a:rPr lang="en-US" dirty="0">
                <a:latin typeface="+mn-lt"/>
              </a:rPr>
              <a:t>Domains &amp; D</a:t>
            </a:r>
            <a:r>
              <a:rPr dirty="0">
                <a:latin typeface="+mn-lt"/>
              </a:rPr>
              <a:t>isciplines</a:t>
            </a:r>
          </a:p>
        </p:txBody>
      </p:sp>
      <p:sp>
        <p:nvSpPr>
          <p:cNvPr id="226" name="statistics"/>
          <p:cNvSpPr txBox="1"/>
          <p:nvPr/>
        </p:nvSpPr>
        <p:spPr>
          <a:xfrm>
            <a:off x="1270368" y="3175077"/>
            <a:ext cx="1269578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S</a:t>
            </a:r>
            <a:r>
              <a:rPr sz="2400" dirty="0"/>
              <a:t>tatistics</a:t>
            </a:r>
          </a:p>
        </p:txBody>
      </p:sp>
      <p:sp>
        <p:nvSpPr>
          <p:cNvPr id="227" name="philosophy…"/>
          <p:cNvSpPr txBox="1"/>
          <p:nvPr/>
        </p:nvSpPr>
        <p:spPr>
          <a:xfrm>
            <a:off x="4933173" y="1552848"/>
            <a:ext cx="1546898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P</a:t>
            </a:r>
            <a:r>
              <a:rPr sz="2400" dirty="0"/>
              <a:t>hilosophy</a:t>
            </a:r>
          </a:p>
          <a:p>
            <a:r>
              <a:rPr lang="en-US" sz="2400" dirty="0"/>
              <a:t>C</a:t>
            </a:r>
            <a:r>
              <a:rPr sz="2400" dirty="0"/>
              <a:t>ausality</a:t>
            </a:r>
          </a:p>
        </p:txBody>
      </p:sp>
      <p:sp>
        <p:nvSpPr>
          <p:cNvPr id="228" name="information theory"/>
          <p:cNvSpPr txBox="1"/>
          <p:nvPr/>
        </p:nvSpPr>
        <p:spPr>
          <a:xfrm>
            <a:off x="1270368" y="2090986"/>
            <a:ext cx="2616935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I</a:t>
            </a:r>
            <a:r>
              <a:rPr sz="2400" dirty="0"/>
              <a:t>nformation </a:t>
            </a:r>
            <a:r>
              <a:rPr lang="en-US" sz="2400" dirty="0"/>
              <a:t>T</a:t>
            </a:r>
            <a:r>
              <a:rPr sz="2400" dirty="0"/>
              <a:t>heory</a:t>
            </a:r>
          </a:p>
        </p:txBody>
      </p:sp>
      <p:sp>
        <p:nvSpPr>
          <p:cNvPr id="229" name="algorithms"/>
          <p:cNvSpPr txBox="1"/>
          <p:nvPr/>
        </p:nvSpPr>
        <p:spPr>
          <a:xfrm>
            <a:off x="2014760" y="4324113"/>
            <a:ext cx="1493999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A</a:t>
            </a:r>
            <a:r>
              <a:rPr sz="2400" dirty="0"/>
              <a:t>lgorithms</a:t>
            </a:r>
          </a:p>
        </p:txBody>
      </p:sp>
      <p:sp>
        <p:nvSpPr>
          <p:cNvPr id="230" name="optimization"/>
          <p:cNvSpPr txBox="1"/>
          <p:nvPr/>
        </p:nvSpPr>
        <p:spPr>
          <a:xfrm>
            <a:off x="1905157" y="4750476"/>
            <a:ext cx="1750479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O</a:t>
            </a:r>
            <a:r>
              <a:rPr sz="2400" dirty="0"/>
              <a:t>ptimization</a:t>
            </a:r>
          </a:p>
        </p:txBody>
      </p:sp>
      <p:sp>
        <p:nvSpPr>
          <p:cNvPr id="231" name="Machine Learning"/>
          <p:cNvSpPr txBox="1"/>
          <p:nvPr/>
        </p:nvSpPr>
        <p:spPr>
          <a:xfrm>
            <a:off x="4269593" y="3194320"/>
            <a:ext cx="3114699" cy="4693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800" dirty="0">
                <a:latin typeface="+mn-lt"/>
              </a:rPr>
              <a:t>Machine Learning</a:t>
            </a:r>
          </a:p>
        </p:txBody>
      </p:sp>
      <p:sp>
        <p:nvSpPr>
          <p:cNvPr id="232" name="neural-informatics"/>
          <p:cNvSpPr txBox="1"/>
          <p:nvPr/>
        </p:nvSpPr>
        <p:spPr>
          <a:xfrm>
            <a:off x="4668633" y="4568075"/>
            <a:ext cx="1750479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r>
              <a:rPr lang="en-US" sz="2400" dirty="0"/>
              <a:t>N</a:t>
            </a:r>
            <a:r>
              <a:rPr sz="2400" dirty="0"/>
              <a:t>eural-</a:t>
            </a:r>
            <a:r>
              <a:rPr lang="en-US" sz="2400" dirty="0"/>
              <a:t>I</a:t>
            </a:r>
            <a:r>
              <a:rPr sz="2400" dirty="0"/>
              <a:t>nformatics</a:t>
            </a:r>
          </a:p>
        </p:txBody>
      </p:sp>
      <p:sp>
        <p:nvSpPr>
          <p:cNvPr id="10" name="philosophy…">
            <a:extLst>
              <a:ext uri="{FF2B5EF4-FFF2-40B4-BE49-F238E27FC236}">
                <a16:creationId xmlns:a16="http://schemas.microsoft.com/office/drawing/2014/main" id="{F0C8D35F-191D-1A4F-BC43-01C47A4E8601}"/>
              </a:ext>
            </a:extLst>
          </p:cNvPr>
          <p:cNvSpPr txBox="1"/>
          <p:nvPr/>
        </p:nvSpPr>
        <p:spPr>
          <a:xfrm>
            <a:off x="7943472" y="1842516"/>
            <a:ext cx="2093522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b="1" dirty="0"/>
              <a:t>Cybersecurity</a:t>
            </a:r>
            <a:endParaRPr sz="2400" b="1" dirty="0"/>
          </a:p>
        </p:txBody>
      </p:sp>
      <p:sp>
        <p:nvSpPr>
          <p:cNvPr id="11" name="philosophy…">
            <a:extLst>
              <a:ext uri="{FF2B5EF4-FFF2-40B4-BE49-F238E27FC236}">
                <a16:creationId xmlns:a16="http://schemas.microsoft.com/office/drawing/2014/main" id="{26064D8F-4A66-BF49-BE51-40E92B22203A}"/>
              </a:ext>
            </a:extLst>
          </p:cNvPr>
          <p:cNvSpPr txBox="1"/>
          <p:nvPr/>
        </p:nvSpPr>
        <p:spPr>
          <a:xfrm>
            <a:off x="8990233" y="2888449"/>
            <a:ext cx="1529265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Healthcare</a:t>
            </a:r>
            <a:endParaRPr sz="2400" dirty="0"/>
          </a:p>
        </p:txBody>
      </p:sp>
      <p:sp>
        <p:nvSpPr>
          <p:cNvPr id="12" name="philosophy…">
            <a:extLst>
              <a:ext uri="{FF2B5EF4-FFF2-40B4-BE49-F238E27FC236}">
                <a16:creationId xmlns:a16="http://schemas.microsoft.com/office/drawing/2014/main" id="{388A5EF5-4DD2-6E4D-9BC7-C534634219BF}"/>
              </a:ext>
            </a:extLst>
          </p:cNvPr>
          <p:cNvSpPr txBox="1"/>
          <p:nvPr/>
        </p:nvSpPr>
        <p:spPr>
          <a:xfrm>
            <a:off x="8990233" y="5048289"/>
            <a:ext cx="1134926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Finance</a:t>
            </a:r>
            <a:endParaRPr sz="2400" dirty="0"/>
          </a:p>
        </p:txBody>
      </p:sp>
      <p:sp>
        <p:nvSpPr>
          <p:cNvPr id="13" name="philosophy…">
            <a:extLst>
              <a:ext uri="{FF2B5EF4-FFF2-40B4-BE49-F238E27FC236}">
                <a16:creationId xmlns:a16="http://schemas.microsoft.com/office/drawing/2014/main" id="{E3CCF381-CA88-754F-93C5-17986FE77C55}"/>
              </a:ext>
            </a:extLst>
          </p:cNvPr>
          <p:cNvSpPr txBox="1"/>
          <p:nvPr/>
        </p:nvSpPr>
        <p:spPr>
          <a:xfrm>
            <a:off x="7108552" y="4528015"/>
            <a:ext cx="12888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Sciences</a:t>
            </a:r>
            <a:endParaRPr sz="2400" dirty="0"/>
          </a:p>
        </p:txBody>
      </p:sp>
      <p:sp>
        <p:nvSpPr>
          <p:cNvPr id="14" name="philosophy…">
            <a:extLst>
              <a:ext uri="{FF2B5EF4-FFF2-40B4-BE49-F238E27FC236}">
                <a16:creationId xmlns:a16="http://schemas.microsoft.com/office/drawing/2014/main" id="{D8AE8ED6-34AE-A04A-91A7-781BE2B5503C}"/>
              </a:ext>
            </a:extLst>
          </p:cNvPr>
          <p:cNvSpPr txBox="1"/>
          <p:nvPr/>
        </p:nvSpPr>
        <p:spPr>
          <a:xfrm>
            <a:off x="9177488" y="3715378"/>
            <a:ext cx="2253379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r>
              <a:rPr lang="en-US" sz="2400" dirty="0"/>
              <a:t>Cyber-physical System</a:t>
            </a:r>
            <a:endParaRPr sz="2400" dirty="0"/>
          </a:p>
        </p:txBody>
      </p:sp>
      <p:sp>
        <p:nvSpPr>
          <p:cNvPr id="15" name="philosophy…">
            <a:extLst>
              <a:ext uri="{FF2B5EF4-FFF2-40B4-BE49-F238E27FC236}">
                <a16:creationId xmlns:a16="http://schemas.microsoft.com/office/drawing/2014/main" id="{241C0ADF-E0AF-AA4C-8EDE-7EC7F0BD716F}"/>
              </a:ext>
            </a:extLst>
          </p:cNvPr>
          <p:cNvSpPr txBox="1"/>
          <p:nvPr/>
        </p:nvSpPr>
        <p:spPr>
          <a:xfrm>
            <a:off x="10519498" y="5048289"/>
            <a:ext cx="346249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…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676955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608B1-0F55-FA41-BE2E-6F569B428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2E36AC-9429-5F41-BE8C-8DEB23CB62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526" y="487148"/>
            <a:ext cx="5798416" cy="49851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766924-2F71-374C-B050-9B507187B8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013" y="100288"/>
            <a:ext cx="4048923" cy="575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80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2855</TotalTime>
  <Words>561</Words>
  <Application>Microsoft Macintosh PowerPoint</Application>
  <PresentationFormat>Widescreen</PresentationFormat>
  <Paragraphs>134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Adobe Garamond Pro</vt:lpstr>
      <vt:lpstr>Calibri</vt:lpstr>
      <vt:lpstr>Arial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Machine Learning Use Cases</vt:lpstr>
      <vt:lpstr>Definition of Machine learning</vt:lpstr>
      <vt:lpstr>Definition of Machine learning</vt:lpstr>
      <vt:lpstr>A Brief History</vt:lpstr>
      <vt:lpstr>Related Domains &amp; Disciplines</vt:lpstr>
      <vt:lpstr>PowerPoint Presentation</vt:lpstr>
      <vt:lpstr>Module Overview</vt:lpstr>
      <vt:lpstr>PowerPoint Presentation</vt:lpstr>
      <vt:lpstr>Foundations of “Modeling”</vt:lpstr>
      <vt:lpstr>Learning Objective</vt:lpstr>
      <vt:lpstr>After participating in this module, you will</vt:lpstr>
      <vt:lpstr>Rest of this module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249</cp:revision>
  <cp:lastPrinted>2019-10-22T16:35:22Z</cp:lastPrinted>
  <dcterms:created xsi:type="dcterms:W3CDTF">2019-10-07T15:32:39Z</dcterms:created>
  <dcterms:modified xsi:type="dcterms:W3CDTF">2021-03-24T21:11:55Z</dcterms:modified>
</cp:coreProperties>
</file>

<file path=docProps/thumbnail.jpeg>
</file>